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3" r:id="rId4"/>
    <p:sldId id="264" r:id="rId5"/>
    <p:sldId id="257" r:id="rId6"/>
    <p:sldId id="265" r:id="rId7"/>
    <p:sldId id="258" r:id="rId8"/>
    <p:sldId id="266"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886"/>
  </p:normalViewPr>
  <p:slideViewPr>
    <p:cSldViewPr snapToGrid="0">
      <p:cViewPr varScale="1">
        <p:scale>
          <a:sx n="116" d="100"/>
          <a:sy n="116"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182A-1520-B048-F212-88B1251FF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F8929C-9569-B241-FFBA-360261BC32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DB995F-6F52-175C-045B-505973EA4567}"/>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FF69F5BB-AD07-79FF-660B-A9686DEE4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33DCA-FF40-C08C-D705-21D735268E5D}"/>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421734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42AF-08A2-428E-9168-4E0DC549B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BB7D83-4F4E-C36D-2FDA-361AA1359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6857A-7D8F-7E01-A4CF-85DAB3E79673}"/>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D5C3BCB3-12EB-DB0B-600B-7021E1D11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373E5-6578-EABC-751E-52E7D2302DFE}"/>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391379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6022C0-4FE9-CA81-8250-2000EF8841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20AEA0-489C-BE8E-DB3F-E8CF1E1D92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7731D-FC84-B923-FE77-A03F211DEFF1}"/>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800912CF-E4F3-506B-843D-38774C55F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8917-26F9-7C1E-D2DF-A8F608099A8A}"/>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390584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6C97-D18F-80FB-D9FE-8CF88CB74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EDA60-2F93-336A-7671-9DBBE77DD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EBB63-756D-5EEF-42CC-DC9ACCC039A7}"/>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55FB373C-7DAA-8C71-10B2-3AD3D8E14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57941-B534-CB8D-9214-1256C90C45CE}"/>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152183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BBFF-734B-2B40-AD10-5075DDF35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BFCB8-BF29-7AD6-D064-7260001D6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0930A6-2E56-EA31-16A1-3879CBD4F4E4}"/>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E0F93BFF-2435-7CCF-43B8-4C65EE8B9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8A9AE-3CEF-68BE-E9B9-CC15A78E9C92}"/>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263368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8361-366F-F3B5-F543-8D7D90C7D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1AD31-404F-FDA8-958A-194A431AE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7BDBA-8BAA-CCB5-7CDC-70EE056A9D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E725F4-5427-B43E-655D-05E3196D0BBD}"/>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6" name="Footer Placeholder 5">
            <a:extLst>
              <a:ext uri="{FF2B5EF4-FFF2-40B4-BE49-F238E27FC236}">
                <a16:creationId xmlns:a16="http://schemas.microsoft.com/office/drawing/2014/main" id="{C97BB1E4-DF26-979B-4E22-ECACE37B31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947D0-E4A1-2BE3-7463-2D965CE80380}"/>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131579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0DB5-E385-5A9E-FE3B-5FC3DF350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BD7C2-E34D-19BC-F075-E81CF69B7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F83BB-0C4F-F571-0CCC-673C3453C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CA236-B078-4108-97F7-0127C121BB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F5A4C-9A42-7A8A-8565-22C7DD934D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B601FC-4FA9-901C-82EC-0B207359364F}"/>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8" name="Footer Placeholder 7">
            <a:extLst>
              <a:ext uri="{FF2B5EF4-FFF2-40B4-BE49-F238E27FC236}">
                <a16:creationId xmlns:a16="http://schemas.microsoft.com/office/drawing/2014/main" id="{F3D3E79B-9B1C-F885-1A9E-BE46EBE068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5319D-5807-811F-5549-04AC2A1C9498}"/>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322354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C85F-0C74-0221-8E30-2B288BF98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B8D89-5F86-CA71-CA0E-3888974879C1}"/>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4" name="Footer Placeholder 3">
            <a:extLst>
              <a:ext uri="{FF2B5EF4-FFF2-40B4-BE49-F238E27FC236}">
                <a16:creationId xmlns:a16="http://schemas.microsoft.com/office/drawing/2014/main" id="{94014D52-92AF-8CDA-534A-78941BEA26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9B42F-AACB-63CB-9D49-6724B186C469}"/>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132448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476FF-BA33-3375-55BC-02D5A3859CE7}"/>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3" name="Footer Placeholder 2">
            <a:extLst>
              <a:ext uri="{FF2B5EF4-FFF2-40B4-BE49-F238E27FC236}">
                <a16:creationId xmlns:a16="http://schemas.microsoft.com/office/drawing/2014/main" id="{2E00D6CA-837D-D8F9-8CE2-8C680263BF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6AAA88-5372-30B8-AFAF-F54A7C8FD2F6}"/>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59167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3A57-897C-02CA-71ED-F62972E91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31E0E-52EB-B91C-6CBF-E151F1172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3BDA7-1D8A-5848-8593-A3C1E887A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9F74CD-7F51-CDDE-8C80-22263D8F073D}"/>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6" name="Footer Placeholder 5">
            <a:extLst>
              <a:ext uri="{FF2B5EF4-FFF2-40B4-BE49-F238E27FC236}">
                <a16:creationId xmlns:a16="http://schemas.microsoft.com/office/drawing/2014/main" id="{0CDA6A83-4CE4-E8B0-2D0C-D0BF1B468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166A5-9A54-4AC2-0864-38FA4724BAC2}"/>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241273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A513-4398-2EB2-8D50-5D55217A9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1850A-3677-BAC5-5B02-A0FA5CCB5C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476C4-A7E1-1465-4DE0-3F421B744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326C2-B87F-52C5-F95D-EFA532EC5E20}"/>
              </a:ext>
            </a:extLst>
          </p:cNvPr>
          <p:cNvSpPr>
            <a:spLocks noGrp="1"/>
          </p:cNvSpPr>
          <p:nvPr>
            <p:ph type="dt" sz="half" idx="10"/>
          </p:nvPr>
        </p:nvSpPr>
        <p:spPr/>
        <p:txBody>
          <a:bodyPr/>
          <a:lstStyle/>
          <a:p>
            <a:fld id="{869F9460-0550-F949-BCF2-0C483B94DA92}" type="datetimeFigureOut">
              <a:rPr lang="en-US" smtClean="0"/>
              <a:t>11/10/22</a:t>
            </a:fld>
            <a:endParaRPr lang="en-US"/>
          </a:p>
        </p:txBody>
      </p:sp>
      <p:sp>
        <p:nvSpPr>
          <p:cNvPr id="6" name="Footer Placeholder 5">
            <a:extLst>
              <a:ext uri="{FF2B5EF4-FFF2-40B4-BE49-F238E27FC236}">
                <a16:creationId xmlns:a16="http://schemas.microsoft.com/office/drawing/2014/main" id="{E2879D8C-D68F-022F-14C7-C415596C9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CE937-AB41-D53C-8BBC-D132EB7143CF}"/>
              </a:ext>
            </a:extLst>
          </p:cNvPr>
          <p:cNvSpPr>
            <a:spLocks noGrp="1"/>
          </p:cNvSpPr>
          <p:nvPr>
            <p:ph type="sldNum" sz="quarter" idx="12"/>
          </p:nvPr>
        </p:nvSpPr>
        <p:spPr/>
        <p:txBody>
          <a:bodyPr/>
          <a:lstStyle/>
          <a:p>
            <a:fld id="{443F239C-ECCD-7345-8E86-66BD497A5AD3}" type="slidenum">
              <a:rPr lang="en-US" smtClean="0"/>
              <a:t>‹#›</a:t>
            </a:fld>
            <a:endParaRPr lang="en-US"/>
          </a:p>
        </p:txBody>
      </p:sp>
    </p:spTree>
    <p:extLst>
      <p:ext uri="{BB962C8B-B14F-4D97-AF65-F5344CB8AC3E}">
        <p14:creationId xmlns:p14="http://schemas.microsoft.com/office/powerpoint/2010/main" val="426313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BB6BB-4B00-D111-A452-065693E8AB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DFE29-1922-75D9-5C9C-DAB8D9732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7BC97-4C1A-7D18-D589-673D9DB8C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F9460-0550-F949-BCF2-0C483B94DA92}" type="datetimeFigureOut">
              <a:rPr lang="en-US" smtClean="0"/>
              <a:t>11/10/22</a:t>
            </a:fld>
            <a:endParaRPr lang="en-US"/>
          </a:p>
        </p:txBody>
      </p:sp>
      <p:sp>
        <p:nvSpPr>
          <p:cNvPr id="5" name="Footer Placeholder 4">
            <a:extLst>
              <a:ext uri="{FF2B5EF4-FFF2-40B4-BE49-F238E27FC236}">
                <a16:creationId xmlns:a16="http://schemas.microsoft.com/office/drawing/2014/main" id="{2BBC77FB-0167-3C87-3C4D-B7DE9B066D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E98D3-E931-662C-F0AC-3E728855C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F239C-ECCD-7345-8E86-66BD497A5AD3}" type="slidenum">
              <a:rPr lang="en-US" smtClean="0"/>
              <a:t>‹#›</a:t>
            </a:fld>
            <a:endParaRPr lang="en-US"/>
          </a:p>
        </p:txBody>
      </p:sp>
    </p:spTree>
    <p:extLst>
      <p:ext uri="{BB962C8B-B14F-4D97-AF65-F5344CB8AC3E}">
        <p14:creationId xmlns:p14="http://schemas.microsoft.com/office/powerpoint/2010/main" val="1790510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line.ucsb.edu/getkey.php?key=1307"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eVTkqnMNuQ0?feature=oembed"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8,190 Girl Thinking Illustrations &amp; Clip Art - iStock">
            <a:extLst>
              <a:ext uri="{FF2B5EF4-FFF2-40B4-BE49-F238E27FC236}">
                <a16:creationId xmlns:a16="http://schemas.microsoft.com/office/drawing/2014/main" id="{AC633DF6-9D58-27AE-B3BB-B1AEBF84F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6772">
            <a:off x="5655479" y="485364"/>
            <a:ext cx="2039531" cy="20395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E0C269-9A96-7615-02D0-2D16E9C9B519}"/>
              </a:ext>
            </a:extLst>
          </p:cNvPr>
          <p:cNvSpPr>
            <a:spLocks noGrp="1"/>
          </p:cNvSpPr>
          <p:nvPr>
            <p:ph type="title"/>
          </p:nvPr>
        </p:nvSpPr>
        <p:spPr>
          <a:xfrm>
            <a:off x="602592" y="623815"/>
            <a:ext cx="10515600" cy="1325563"/>
          </a:xfrm>
        </p:spPr>
        <p:txBody>
          <a:bodyPr/>
          <a:lstStyle/>
          <a:p>
            <a:r>
              <a:rPr lang="en-US" dirty="0">
                <a:latin typeface="Aharoni" panose="02010803020104030203" pitchFamily="2" charset="-79"/>
                <a:cs typeface="Aharoni" panose="02010803020104030203" pitchFamily="2" charset="-79"/>
              </a:rPr>
              <a:t>What is a microbe?</a:t>
            </a:r>
          </a:p>
        </p:txBody>
      </p:sp>
      <p:pic>
        <p:nvPicPr>
          <p:cNvPr id="2052" name="Picture 4" descr="Cute E. coli bacteria - kawaii microbe cartoons Sticker | Zazzle">
            <a:extLst>
              <a:ext uri="{FF2B5EF4-FFF2-40B4-BE49-F238E27FC236}">
                <a16:creationId xmlns:a16="http://schemas.microsoft.com/office/drawing/2014/main" id="{58BB12E9-FDB3-345F-6940-E71E7E457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296" y="3347939"/>
            <a:ext cx="4593021" cy="24113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cteria Png - Bacteria Cartoon, Transparent Png - kindpng">
            <a:extLst>
              <a:ext uri="{FF2B5EF4-FFF2-40B4-BE49-F238E27FC236}">
                <a16:creationId xmlns:a16="http://schemas.microsoft.com/office/drawing/2014/main" id="{3E4C143D-3EC5-4D66-BBAF-67D320416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548" y="2708845"/>
            <a:ext cx="2624630" cy="24415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rtoon microbes character running. Vector illustration EPS10. 3456327  Vector Art at Vecteezy">
            <a:extLst>
              <a:ext uri="{FF2B5EF4-FFF2-40B4-BE49-F238E27FC236}">
                <a16:creationId xmlns:a16="http://schemas.microsoft.com/office/drawing/2014/main" id="{5B557367-2898-C56F-A1FD-62A99CBBA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34" y="2381555"/>
            <a:ext cx="2292459" cy="1604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aking Microbe Connections Through the Use of Humor, Games and Storytelling  in Teaching">
            <a:extLst>
              <a:ext uri="{FF2B5EF4-FFF2-40B4-BE49-F238E27FC236}">
                <a16:creationId xmlns:a16="http://schemas.microsoft.com/office/drawing/2014/main" id="{A6CD0DF1-F922-0D41-2899-4B5DFD3EA8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4877" y="1851785"/>
            <a:ext cx="2418036" cy="19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51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30DB-48D2-39F2-B8CA-8CC783201BF7}"/>
              </a:ext>
            </a:extLst>
          </p:cNvPr>
          <p:cNvSpPr>
            <a:spLocks noGrp="1"/>
          </p:cNvSpPr>
          <p:nvPr>
            <p:ph type="title"/>
          </p:nvPr>
        </p:nvSpPr>
        <p:spPr>
          <a:xfrm>
            <a:off x="417786" y="500062"/>
            <a:ext cx="10515600" cy="1325563"/>
          </a:xfrm>
        </p:spPr>
        <p:txBody>
          <a:bodyPr/>
          <a:lstStyle/>
          <a:p>
            <a:r>
              <a:rPr lang="en-US" dirty="0">
                <a:latin typeface="Aharoni" panose="02010803020104030203" pitchFamily="2" charset="-79"/>
                <a:cs typeface="Aharoni" panose="02010803020104030203" pitchFamily="2" charset="-79"/>
              </a:rPr>
              <a:t>Where do microbes live?</a:t>
            </a:r>
          </a:p>
        </p:txBody>
      </p:sp>
      <p:sp>
        <p:nvSpPr>
          <p:cNvPr id="3" name="Content Placeholder 2">
            <a:extLst>
              <a:ext uri="{FF2B5EF4-FFF2-40B4-BE49-F238E27FC236}">
                <a16:creationId xmlns:a16="http://schemas.microsoft.com/office/drawing/2014/main" id="{06E1E671-0ECC-0BCD-E6BF-E885851B6F39}"/>
              </a:ext>
            </a:extLst>
          </p:cNvPr>
          <p:cNvSpPr>
            <a:spLocks noGrp="1"/>
          </p:cNvSpPr>
          <p:nvPr>
            <p:ph idx="1"/>
          </p:nvPr>
        </p:nvSpPr>
        <p:spPr/>
        <p:txBody>
          <a:bodyPr/>
          <a:lstStyle/>
          <a:p>
            <a:r>
              <a:rPr lang="en-US" dirty="0"/>
              <a:t>Proper environment: humidity, temperature and gas</a:t>
            </a:r>
          </a:p>
          <a:p>
            <a:r>
              <a:rPr lang="en-US" dirty="0"/>
              <a:t>Good energy resource: carbon and nitrogen </a:t>
            </a:r>
          </a:p>
          <a:p>
            <a:endParaRPr lang="en-US" dirty="0"/>
          </a:p>
          <a:p>
            <a:endParaRPr lang="en-US" dirty="0"/>
          </a:p>
          <a:p>
            <a:pPr marL="0" indent="0">
              <a:buNone/>
            </a:pPr>
            <a:r>
              <a:rPr lang="en-US" dirty="0"/>
              <a:t>                 </a:t>
            </a:r>
          </a:p>
        </p:txBody>
      </p:sp>
      <p:pic>
        <p:nvPicPr>
          <p:cNvPr id="3074" name="Picture 2" descr="Potato chip - Wikipedia">
            <a:extLst>
              <a:ext uri="{FF2B5EF4-FFF2-40B4-BE49-F238E27FC236}">
                <a16:creationId xmlns:a16="http://schemas.microsoft.com/office/drawing/2014/main" id="{F4B6E654-161A-1BFB-EFEF-61BAC5F42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442" y="3699641"/>
            <a:ext cx="2375338" cy="1781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tegory:Tomatoes - Wikimedia Commons">
            <a:extLst>
              <a:ext uri="{FF2B5EF4-FFF2-40B4-BE49-F238E27FC236}">
                <a16:creationId xmlns:a16="http://schemas.microsoft.com/office/drawing/2014/main" id="{C8C521B2-CCDF-A84C-8928-5E8B262AE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850" y="2949749"/>
            <a:ext cx="3156607" cy="21030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ef and Pork Byproducts - Beef2Live | Eat Beef * Live Better">
            <a:extLst>
              <a:ext uri="{FF2B5EF4-FFF2-40B4-BE49-F238E27FC236}">
                <a16:creationId xmlns:a16="http://schemas.microsoft.com/office/drawing/2014/main" id="{73ADC219-78E0-4063-4195-DA612CF54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15" y="3699641"/>
            <a:ext cx="3977071" cy="223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7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27F6-9F12-CBFF-C0E9-46B3CFB5AA49}"/>
              </a:ext>
            </a:extLst>
          </p:cNvPr>
          <p:cNvSpPr>
            <a:spLocks noGrp="1"/>
          </p:cNvSpPr>
          <p:nvPr>
            <p:ph type="title"/>
          </p:nvPr>
        </p:nvSpPr>
        <p:spPr>
          <a:xfrm>
            <a:off x="396765" y="375635"/>
            <a:ext cx="10515600" cy="1325563"/>
          </a:xfrm>
        </p:spPr>
        <p:txBody>
          <a:bodyPr>
            <a:normAutofit fontScale="90000"/>
          </a:bodyPr>
          <a:lstStyle/>
          <a:p>
            <a:r>
              <a:rPr lang="en-US" sz="4000" dirty="0">
                <a:latin typeface="Aharoni" panose="02010803020104030203" pitchFamily="2" charset="-79"/>
                <a:cs typeface="Aharoni" panose="02010803020104030203" pitchFamily="2" charset="-79"/>
              </a:rPr>
              <a:t>Exceptions</a:t>
            </a:r>
            <a:br>
              <a:rPr lang="en-US" sz="4000" dirty="0">
                <a:latin typeface="Aharoni" panose="02010803020104030203" pitchFamily="2" charset="-79"/>
                <a:cs typeface="Aharoni" panose="02010803020104030203" pitchFamily="2" charset="-79"/>
              </a:rPr>
            </a:br>
            <a:r>
              <a:rPr lang="en-US" sz="2700" b="1" dirty="0">
                <a:solidFill>
                  <a:srgbClr val="FFC000"/>
                </a:solidFill>
                <a:latin typeface="Bodoni MT" panose="020F0502020204030204" pitchFamily="34" charset="0"/>
              </a:rPr>
              <a:t>Places You Would Never Expect To Find Bacteria</a:t>
            </a:r>
            <a:br>
              <a:rPr lang="en-US" b="1" dirty="0"/>
            </a:br>
            <a:endParaRPr lang="en-US" sz="4000" dirty="0">
              <a:latin typeface="Aharoni" panose="02010803020104030203" pitchFamily="2" charset="-79"/>
              <a:cs typeface="Aharoni" panose="02010803020104030203" pitchFamily="2" charset="-79"/>
            </a:endParaRPr>
          </a:p>
        </p:txBody>
      </p:sp>
      <p:pic>
        <p:nvPicPr>
          <p:cNvPr id="4098" name="Picture 2" descr="2">
            <a:extLst>
              <a:ext uri="{FF2B5EF4-FFF2-40B4-BE49-F238E27FC236}">
                <a16:creationId xmlns:a16="http://schemas.microsoft.com/office/drawing/2014/main" id="{44E6F398-1DFB-F861-2E66-F0F52713E3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3558" y="1427929"/>
            <a:ext cx="4646774" cy="30512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463BF9-3FBD-A060-CCD3-8C1B9A31BEFE}"/>
              </a:ext>
            </a:extLst>
          </p:cNvPr>
          <p:cNvSpPr txBox="1"/>
          <p:nvPr/>
        </p:nvSpPr>
        <p:spPr>
          <a:xfrm>
            <a:off x="396765" y="1522522"/>
            <a:ext cx="4764253" cy="646331"/>
          </a:xfrm>
          <a:prstGeom prst="rect">
            <a:avLst/>
          </a:prstGeom>
          <a:solidFill>
            <a:schemeClr val="bg1">
              <a:lumMod val="85000"/>
            </a:schemeClr>
          </a:solidFill>
        </p:spPr>
        <p:txBody>
          <a:bodyPr wrap="none" rtlCol="0">
            <a:spAutoFit/>
          </a:bodyPr>
          <a:lstStyle/>
          <a:p>
            <a:r>
              <a:rPr lang="en-US" dirty="0"/>
              <a:t>The cleanest place on earth: Nasa ‘Clean Rooms’</a:t>
            </a:r>
          </a:p>
          <a:p>
            <a:endParaRPr lang="en-US" dirty="0"/>
          </a:p>
        </p:txBody>
      </p:sp>
      <p:sp>
        <p:nvSpPr>
          <p:cNvPr id="6" name="TextBox 5">
            <a:extLst>
              <a:ext uri="{FF2B5EF4-FFF2-40B4-BE49-F238E27FC236}">
                <a16:creationId xmlns:a16="http://schemas.microsoft.com/office/drawing/2014/main" id="{CB287BAD-58E0-4432-62A7-725827CC326B}"/>
              </a:ext>
            </a:extLst>
          </p:cNvPr>
          <p:cNvSpPr txBox="1"/>
          <p:nvPr/>
        </p:nvSpPr>
        <p:spPr>
          <a:xfrm>
            <a:off x="396765" y="2364092"/>
            <a:ext cx="6096000" cy="2585323"/>
          </a:xfrm>
          <a:prstGeom prst="rect">
            <a:avLst/>
          </a:prstGeom>
          <a:noFill/>
        </p:spPr>
        <p:txBody>
          <a:bodyPr wrap="square">
            <a:spAutoFit/>
          </a:bodyPr>
          <a:lstStyle/>
          <a:p>
            <a:r>
              <a:rPr lang="en-US" b="0" i="0" dirty="0">
                <a:solidFill>
                  <a:srgbClr val="6D6D6D"/>
                </a:solidFill>
                <a:effectLst/>
                <a:latin typeface="TitilliumRegular"/>
              </a:rPr>
              <a:t>“…In our case, [the spacecraft] is the patient</a:t>
            </a:r>
            <a:r>
              <a:rPr lang="en-US" dirty="0">
                <a:solidFill>
                  <a:srgbClr val="6D6D6D"/>
                </a:solidFill>
                <a:latin typeface="TitilliumRegular"/>
              </a:rPr>
              <a:t>.” technical deputy program manager said.</a:t>
            </a:r>
          </a:p>
          <a:p>
            <a:endParaRPr lang="en-US" dirty="0">
              <a:solidFill>
                <a:srgbClr val="6D6D6D"/>
              </a:solidFill>
              <a:latin typeface="TitilliumRegular"/>
            </a:endParaRPr>
          </a:p>
          <a:p>
            <a:r>
              <a:rPr lang="en-US" dirty="0">
                <a:solidFill>
                  <a:srgbClr val="6D6D6D"/>
                </a:solidFill>
                <a:latin typeface="TitilliumRegular"/>
              </a:rPr>
              <a:t>An entirely new genus of bacteria was discovered in not one, but two NASA clean rooms. Named </a:t>
            </a:r>
            <a:r>
              <a:rPr lang="en-US" dirty="0" err="1">
                <a:solidFill>
                  <a:srgbClr val="6D6D6D"/>
                </a:solidFill>
                <a:latin typeface="TitilliumRegular"/>
              </a:rPr>
              <a:t>Tersicoccus</a:t>
            </a:r>
            <a:r>
              <a:rPr lang="en-US" dirty="0">
                <a:solidFill>
                  <a:srgbClr val="6D6D6D"/>
                </a:solidFill>
                <a:latin typeface="TitilliumRegular"/>
              </a:rPr>
              <a:t> </a:t>
            </a:r>
            <a:r>
              <a:rPr lang="en-US" dirty="0" err="1">
                <a:solidFill>
                  <a:srgbClr val="6D6D6D"/>
                </a:solidFill>
                <a:latin typeface="TitilliumRegular"/>
              </a:rPr>
              <a:t>phoenicis</a:t>
            </a:r>
            <a:r>
              <a:rPr lang="en-US" dirty="0">
                <a:solidFill>
                  <a:srgbClr val="6D6D6D"/>
                </a:solidFill>
                <a:latin typeface="TitilliumRegular"/>
              </a:rPr>
              <a:t> (“</a:t>
            </a:r>
            <a:r>
              <a:rPr lang="en-US" dirty="0" err="1">
                <a:solidFill>
                  <a:srgbClr val="6D6D6D"/>
                </a:solidFill>
                <a:latin typeface="TitilliumRegular"/>
              </a:rPr>
              <a:t>Tersi</a:t>
            </a:r>
            <a:r>
              <a:rPr lang="en-US" dirty="0">
                <a:solidFill>
                  <a:srgbClr val="6D6D6D"/>
                </a:solidFill>
                <a:latin typeface="TitilliumRegular"/>
              </a:rPr>
              <a:t>” is Latin for clean), this bacterium has earned a reputation for outwitting the most intense industrial cleaners and sterilization techniques.</a:t>
            </a:r>
          </a:p>
          <a:p>
            <a:endParaRPr lang="en-US" dirty="0"/>
          </a:p>
        </p:txBody>
      </p:sp>
    </p:spTree>
    <p:extLst>
      <p:ext uri="{BB962C8B-B14F-4D97-AF65-F5344CB8AC3E}">
        <p14:creationId xmlns:p14="http://schemas.microsoft.com/office/powerpoint/2010/main" val="360266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7ED015-8EA2-0CB2-15ED-479F195E2F39}"/>
              </a:ext>
            </a:extLst>
          </p:cNvPr>
          <p:cNvSpPr txBox="1"/>
          <p:nvPr/>
        </p:nvSpPr>
        <p:spPr>
          <a:xfrm>
            <a:off x="619672" y="797694"/>
            <a:ext cx="1415003" cy="646331"/>
          </a:xfrm>
          <a:prstGeom prst="rect">
            <a:avLst/>
          </a:prstGeom>
          <a:solidFill>
            <a:schemeClr val="bg1">
              <a:lumMod val="85000"/>
            </a:schemeClr>
          </a:solidFill>
        </p:spPr>
        <p:txBody>
          <a:bodyPr wrap="none" rtlCol="0">
            <a:spAutoFit/>
          </a:bodyPr>
          <a:lstStyle/>
          <a:p>
            <a:r>
              <a:rPr lang="en-US" dirty="0"/>
              <a:t>Boiling water</a:t>
            </a:r>
          </a:p>
          <a:p>
            <a:endParaRPr lang="en-US" dirty="0"/>
          </a:p>
        </p:txBody>
      </p:sp>
      <p:pic>
        <p:nvPicPr>
          <p:cNvPr id="5122" name="Picture 2" descr="4">
            <a:extLst>
              <a:ext uri="{FF2B5EF4-FFF2-40B4-BE49-F238E27FC236}">
                <a16:creationId xmlns:a16="http://schemas.microsoft.com/office/drawing/2014/main" id="{C3F2C28A-C750-D3B6-B231-0791AA011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986" y="1545075"/>
            <a:ext cx="3918607" cy="2573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8ED1FD-65A9-DD4E-43F0-67C7CE0D21A6}"/>
              </a:ext>
            </a:extLst>
          </p:cNvPr>
          <p:cNvSpPr txBox="1"/>
          <p:nvPr/>
        </p:nvSpPr>
        <p:spPr>
          <a:xfrm>
            <a:off x="619672" y="1545075"/>
            <a:ext cx="6096000" cy="646331"/>
          </a:xfrm>
          <a:prstGeom prst="rect">
            <a:avLst/>
          </a:prstGeom>
          <a:noFill/>
        </p:spPr>
        <p:txBody>
          <a:bodyPr wrap="square">
            <a:spAutoFit/>
          </a:bodyPr>
          <a:lstStyle/>
          <a:p>
            <a:r>
              <a:rPr lang="en-US" dirty="0">
                <a:solidFill>
                  <a:srgbClr val="6D6D6D"/>
                </a:solidFill>
                <a:latin typeface="TitilliumRegular"/>
              </a:rPr>
              <a:t>S</a:t>
            </a:r>
            <a:r>
              <a:rPr lang="en-US" b="0" i="0" dirty="0">
                <a:solidFill>
                  <a:srgbClr val="6D6D6D"/>
                </a:solidFill>
                <a:effectLst/>
                <a:latin typeface="TitilliumRegular"/>
              </a:rPr>
              <a:t>ome bacteria, such as </a:t>
            </a:r>
            <a:r>
              <a:rPr lang="en-US" b="0" i="1" dirty="0">
                <a:solidFill>
                  <a:srgbClr val="6D6D6D"/>
                </a:solidFill>
                <a:effectLst/>
                <a:latin typeface="TitilliumRegular"/>
              </a:rPr>
              <a:t>Clostridium botulinum</a:t>
            </a:r>
            <a:r>
              <a:rPr lang="en-US" b="0" i="0" dirty="0">
                <a:solidFill>
                  <a:srgbClr val="6D6D6D"/>
                </a:solidFill>
                <a:effectLst/>
                <a:latin typeface="TitilliumRegular"/>
              </a:rPr>
              <a:t>, can survive in boiling water.</a:t>
            </a:r>
            <a:endParaRPr lang="en-US" dirty="0"/>
          </a:p>
        </p:txBody>
      </p:sp>
      <p:sp>
        <p:nvSpPr>
          <p:cNvPr id="8" name="TextBox 7">
            <a:extLst>
              <a:ext uri="{FF2B5EF4-FFF2-40B4-BE49-F238E27FC236}">
                <a16:creationId xmlns:a16="http://schemas.microsoft.com/office/drawing/2014/main" id="{81E9AC1D-F62B-C67B-54DE-95D1BEC1B66A}"/>
              </a:ext>
            </a:extLst>
          </p:cNvPr>
          <p:cNvSpPr txBox="1"/>
          <p:nvPr/>
        </p:nvSpPr>
        <p:spPr>
          <a:xfrm>
            <a:off x="619672" y="2316265"/>
            <a:ext cx="6096000" cy="1754326"/>
          </a:xfrm>
          <a:prstGeom prst="rect">
            <a:avLst/>
          </a:prstGeom>
          <a:noFill/>
        </p:spPr>
        <p:txBody>
          <a:bodyPr wrap="square">
            <a:spAutoFit/>
          </a:bodyPr>
          <a:lstStyle/>
          <a:p>
            <a:r>
              <a:rPr lang="en-US" b="0" i="1" dirty="0">
                <a:solidFill>
                  <a:srgbClr val="6D6D6D"/>
                </a:solidFill>
                <a:effectLst/>
                <a:latin typeface="TitilliumRegular"/>
              </a:rPr>
              <a:t>Clostridium botulinum</a:t>
            </a:r>
            <a:r>
              <a:rPr lang="en-US" b="0" i="0" dirty="0">
                <a:solidFill>
                  <a:srgbClr val="6D6D6D"/>
                </a:solidFill>
                <a:effectLst/>
                <a:latin typeface="TitilliumRegular"/>
              </a:rPr>
              <a:t>, which is responsible for botulism (a serious paralytic condition caused by a nerve toxin that can enter the body either through food intake or an open wound), prefers environments with relatively little oxygen, which is why it can grow and live in the most unnerving places, such as in your </a:t>
            </a:r>
            <a:r>
              <a:rPr lang="en-US" b="1" i="0" dirty="0">
                <a:solidFill>
                  <a:srgbClr val="FFC000"/>
                </a:solidFill>
                <a:effectLst/>
                <a:latin typeface="TitilliumRegular"/>
              </a:rPr>
              <a:t>camp kettle </a:t>
            </a:r>
            <a:r>
              <a:rPr lang="en-US" b="0" i="0" dirty="0">
                <a:solidFill>
                  <a:srgbClr val="6D6D6D"/>
                </a:solidFill>
                <a:effectLst/>
                <a:latin typeface="TitilliumRegular"/>
              </a:rPr>
              <a:t>or along the </a:t>
            </a:r>
            <a:r>
              <a:rPr lang="en-US" b="1" i="0" dirty="0">
                <a:solidFill>
                  <a:srgbClr val="FFC000"/>
                </a:solidFill>
                <a:effectLst/>
                <a:latin typeface="TitilliumRegular"/>
              </a:rPr>
              <a:t>inside of a sealed can</a:t>
            </a:r>
            <a:r>
              <a:rPr lang="en-US" b="0" i="0" dirty="0">
                <a:solidFill>
                  <a:srgbClr val="6D6D6D"/>
                </a:solidFill>
                <a:effectLst/>
                <a:latin typeface="TitilliumRegular"/>
              </a:rPr>
              <a:t>.</a:t>
            </a:r>
            <a:endParaRPr lang="en-US" dirty="0"/>
          </a:p>
        </p:txBody>
      </p:sp>
      <p:sp>
        <p:nvSpPr>
          <p:cNvPr id="10" name="TextBox 9">
            <a:extLst>
              <a:ext uri="{FF2B5EF4-FFF2-40B4-BE49-F238E27FC236}">
                <a16:creationId xmlns:a16="http://schemas.microsoft.com/office/drawing/2014/main" id="{AEB4BD59-286C-56BA-1928-9018D50ECCE9}"/>
              </a:ext>
            </a:extLst>
          </p:cNvPr>
          <p:cNvSpPr txBox="1"/>
          <p:nvPr/>
        </p:nvSpPr>
        <p:spPr>
          <a:xfrm>
            <a:off x="619672" y="4272691"/>
            <a:ext cx="6096000" cy="923330"/>
          </a:xfrm>
          <a:prstGeom prst="rect">
            <a:avLst/>
          </a:prstGeom>
          <a:noFill/>
        </p:spPr>
        <p:txBody>
          <a:bodyPr wrap="square">
            <a:spAutoFit/>
          </a:bodyPr>
          <a:lstStyle/>
          <a:p>
            <a:r>
              <a:rPr lang="en-US" b="0" i="0" dirty="0">
                <a:solidFill>
                  <a:srgbClr val="6D6D6D"/>
                </a:solidFill>
                <a:effectLst/>
                <a:latin typeface="TitilliumRegular"/>
              </a:rPr>
              <a:t>it is best to use bleach, sodium hydroxide, and </a:t>
            </a:r>
            <a:r>
              <a:rPr lang="en-US" b="1" i="0" u="none" strike="noStrike" dirty="0">
                <a:solidFill>
                  <a:srgbClr val="FFC000"/>
                </a:solidFill>
                <a:effectLst/>
                <a:latin typeface="TitilliumRegular"/>
                <a:hlinkClick r:id="rId3">
                  <a:extLst>
                    <a:ext uri="{A12FA001-AC4F-418D-AE19-62706E023703}">
                      <ahyp:hlinkClr xmlns:ahyp="http://schemas.microsoft.com/office/drawing/2018/hyperlinkcolor" val="tx"/>
                    </a:ext>
                  </a:extLst>
                </a:hlinkClick>
              </a:rPr>
              <a:t>extreme temperatures</a:t>
            </a:r>
            <a:r>
              <a:rPr lang="en-US" b="1" i="0" dirty="0">
                <a:solidFill>
                  <a:srgbClr val="6D6D6D"/>
                </a:solidFill>
                <a:effectLst/>
                <a:latin typeface="TitilliumRegular"/>
              </a:rPr>
              <a:t> </a:t>
            </a:r>
            <a:r>
              <a:rPr lang="en-US" b="0" i="0" dirty="0">
                <a:solidFill>
                  <a:srgbClr val="6D6D6D"/>
                </a:solidFill>
                <a:effectLst/>
                <a:latin typeface="TitilliumRegular"/>
              </a:rPr>
              <a:t>(around 120 degrees Celsius) when trying to eradicate this pesky beast.</a:t>
            </a:r>
            <a:endParaRPr lang="en-US" dirty="0"/>
          </a:p>
        </p:txBody>
      </p:sp>
    </p:spTree>
    <p:extLst>
      <p:ext uri="{BB962C8B-B14F-4D97-AF65-F5344CB8AC3E}">
        <p14:creationId xmlns:p14="http://schemas.microsoft.com/office/powerpoint/2010/main" val="205413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Legend — Hooray for commensal bacteria! Comic by...">
            <a:extLst>
              <a:ext uri="{FF2B5EF4-FFF2-40B4-BE49-F238E27FC236}">
                <a16:creationId xmlns:a16="http://schemas.microsoft.com/office/drawing/2014/main" id="{ABA22985-5D58-396E-2C79-0AF3E014F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1709919"/>
            <a:ext cx="4153940" cy="3170498"/>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5" descr="What's Up With Your Gut Microbiome? | California Academy of Sciences">
            <a:hlinkClick r:id="" action="ppaction://media"/>
            <a:extLst>
              <a:ext uri="{FF2B5EF4-FFF2-40B4-BE49-F238E27FC236}">
                <a16:creationId xmlns:a16="http://schemas.microsoft.com/office/drawing/2014/main" id="{9B213B52-8E09-000F-D8A9-562049E2BD77}"/>
              </a:ext>
            </a:extLst>
          </p:cNvPr>
          <p:cNvPicPr>
            <a:picLocks noRot="1" noChangeAspect="1"/>
          </p:cNvPicPr>
          <p:nvPr>
            <a:videoFile r:link="rId1"/>
          </p:nvPr>
        </p:nvPicPr>
        <p:blipFill>
          <a:blip r:embed="rId4"/>
          <a:stretch>
            <a:fillRect/>
          </a:stretch>
        </p:blipFill>
        <p:spPr>
          <a:xfrm>
            <a:off x="1341020" y="2038787"/>
            <a:ext cx="4074311" cy="2301986"/>
          </a:xfrm>
          <a:prstGeom prst="rect">
            <a:avLst/>
          </a:prstGeom>
        </p:spPr>
      </p:pic>
      <p:sp>
        <p:nvSpPr>
          <p:cNvPr id="8" name="TextBox 7">
            <a:extLst>
              <a:ext uri="{FF2B5EF4-FFF2-40B4-BE49-F238E27FC236}">
                <a16:creationId xmlns:a16="http://schemas.microsoft.com/office/drawing/2014/main" id="{8C752804-7FC6-73C8-EE1A-AAFE6F73F0C9}"/>
              </a:ext>
            </a:extLst>
          </p:cNvPr>
          <p:cNvSpPr txBox="1"/>
          <p:nvPr/>
        </p:nvSpPr>
        <p:spPr>
          <a:xfrm>
            <a:off x="700055" y="567560"/>
            <a:ext cx="6692858"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What’s up with your gut microbiome? </a:t>
            </a:r>
          </a:p>
        </p:txBody>
      </p:sp>
    </p:spTree>
    <p:extLst>
      <p:ext uri="{BB962C8B-B14F-4D97-AF65-F5344CB8AC3E}">
        <p14:creationId xmlns:p14="http://schemas.microsoft.com/office/powerpoint/2010/main" val="239655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0D27A-C44F-4B59-C692-BAF52EA0904C}"/>
              </a:ext>
            </a:extLst>
          </p:cNvPr>
          <p:cNvSpPr>
            <a:spLocks noGrp="1"/>
          </p:cNvSpPr>
          <p:nvPr>
            <p:ph idx="1"/>
          </p:nvPr>
        </p:nvSpPr>
        <p:spPr>
          <a:xfrm>
            <a:off x="764628" y="1720522"/>
            <a:ext cx="10515600" cy="4351338"/>
          </a:xfrm>
        </p:spPr>
        <p:txBody>
          <a:bodyPr/>
          <a:lstStyle/>
          <a:p>
            <a:r>
              <a:rPr lang="en-US" dirty="0"/>
              <a:t>Did the video change your definition of what a microbe is?</a:t>
            </a:r>
          </a:p>
          <a:p>
            <a:r>
              <a:rPr lang="en-US" dirty="0"/>
              <a:t>Are all microbes harmful or bad?</a:t>
            </a:r>
          </a:p>
          <a:p>
            <a:r>
              <a:rPr lang="en-US" dirty="0"/>
              <a:t>How can some microbes benefit us?</a:t>
            </a:r>
          </a:p>
        </p:txBody>
      </p:sp>
      <p:sp>
        <p:nvSpPr>
          <p:cNvPr id="5" name="Title 4">
            <a:extLst>
              <a:ext uri="{FF2B5EF4-FFF2-40B4-BE49-F238E27FC236}">
                <a16:creationId xmlns:a16="http://schemas.microsoft.com/office/drawing/2014/main" id="{7D48D534-8901-D593-0597-ADE38F2C30BB}"/>
              </a:ext>
            </a:extLst>
          </p:cNvPr>
          <p:cNvSpPr>
            <a:spLocks noGrp="1"/>
          </p:cNvSpPr>
          <p:nvPr>
            <p:ph type="title"/>
          </p:nvPr>
        </p:nvSpPr>
        <p:spPr>
          <a:xfrm>
            <a:off x="764628" y="500062"/>
            <a:ext cx="10515600" cy="1325563"/>
          </a:xfrm>
        </p:spPr>
        <p:txBody>
          <a:bodyPr/>
          <a:lstStyle/>
          <a:p>
            <a:r>
              <a:rPr lang="en-US" dirty="0">
                <a:latin typeface="Aharoni" panose="02010803020104030203" pitchFamily="2" charset="-79"/>
                <a:cs typeface="Aharoni" panose="02010803020104030203" pitchFamily="2" charset="-79"/>
              </a:rPr>
              <a:t>Questions:</a:t>
            </a:r>
          </a:p>
        </p:txBody>
      </p:sp>
    </p:spTree>
    <p:extLst>
      <p:ext uri="{BB962C8B-B14F-4D97-AF65-F5344CB8AC3E}">
        <p14:creationId xmlns:p14="http://schemas.microsoft.com/office/powerpoint/2010/main" val="391624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E3A5-30E6-9788-1A58-B9B6882BC1BA}"/>
              </a:ext>
            </a:extLst>
          </p:cNvPr>
          <p:cNvSpPr>
            <a:spLocks noGrp="1"/>
          </p:cNvSpPr>
          <p:nvPr>
            <p:ph type="title"/>
          </p:nvPr>
        </p:nvSpPr>
        <p:spPr/>
        <p:txBody>
          <a:bodyPr>
            <a:normAutofit/>
          </a:bodyPr>
          <a:lstStyle/>
          <a:p>
            <a:r>
              <a:rPr lang="en-US" sz="2800" dirty="0">
                <a:latin typeface="Aharoni" panose="02010803020104030203" pitchFamily="2" charset="-79"/>
                <a:cs typeface="Aharoni" panose="02010803020104030203" pitchFamily="2" charset="-79"/>
              </a:rPr>
              <a:t>An example of the consequence when the homeostasis in the gut is disturbed?</a:t>
            </a:r>
          </a:p>
        </p:txBody>
      </p:sp>
      <p:pic>
        <p:nvPicPr>
          <p:cNvPr id="6146" name="Picture 2" descr="Gut bacteria can hack into body clock to make you fat | Health - Hindustan  Times">
            <a:extLst>
              <a:ext uri="{FF2B5EF4-FFF2-40B4-BE49-F238E27FC236}">
                <a16:creationId xmlns:a16="http://schemas.microsoft.com/office/drawing/2014/main" id="{D866CAF1-D00C-716C-8421-3D9212EA6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510" y="1944413"/>
            <a:ext cx="5632499" cy="316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19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2AA4-AE5E-2473-BC20-B88FFD20EC19}"/>
              </a:ext>
            </a:extLst>
          </p:cNvPr>
          <p:cNvSpPr>
            <a:spLocks noGrp="1"/>
          </p:cNvSpPr>
          <p:nvPr>
            <p:ph type="title"/>
          </p:nvPr>
        </p:nvSpPr>
        <p:spPr>
          <a:xfrm>
            <a:off x="838200" y="18255"/>
            <a:ext cx="10515600" cy="1325563"/>
          </a:xfrm>
        </p:spPr>
        <p:txBody>
          <a:bodyPr>
            <a:normAutofit/>
          </a:bodyPr>
          <a:lstStyle/>
          <a:p>
            <a:r>
              <a:rPr lang="en-US" sz="2800" dirty="0">
                <a:latin typeface="Aharoni" panose="02010803020104030203" pitchFamily="2" charset="-79"/>
                <a:ea typeface="+mn-ea"/>
                <a:cs typeface="Aharoni" panose="02010803020104030203" pitchFamily="2" charset="-79"/>
              </a:rPr>
              <a:t>Crosstalk between the gut microbiota and circadian rhythms in the regulation of metabolism</a:t>
            </a:r>
          </a:p>
        </p:txBody>
      </p:sp>
      <p:grpSp>
        <p:nvGrpSpPr>
          <p:cNvPr id="4" name="Group 3">
            <a:extLst>
              <a:ext uri="{FF2B5EF4-FFF2-40B4-BE49-F238E27FC236}">
                <a16:creationId xmlns:a16="http://schemas.microsoft.com/office/drawing/2014/main" id="{AB41687B-D052-7E25-17BC-3BBF051E946E}"/>
              </a:ext>
            </a:extLst>
          </p:cNvPr>
          <p:cNvGrpSpPr/>
          <p:nvPr/>
        </p:nvGrpSpPr>
        <p:grpSpPr>
          <a:xfrm>
            <a:off x="3721935" y="3405000"/>
            <a:ext cx="4336850" cy="2750336"/>
            <a:chOff x="4752137" y="3225402"/>
            <a:chExt cx="4336850" cy="2750336"/>
          </a:xfrm>
        </p:grpSpPr>
        <p:pic>
          <p:nvPicPr>
            <p:cNvPr id="5" name="Picture 4">
              <a:extLst>
                <a:ext uri="{FF2B5EF4-FFF2-40B4-BE49-F238E27FC236}">
                  <a16:creationId xmlns:a16="http://schemas.microsoft.com/office/drawing/2014/main" id="{FE7A9249-B555-22E9-ED55-B82535AD421E}"/>
                </a:ext>
              </a:extLst>
            </p:cNvPr>
            <p:cNvPicPr>
              <a:picLocks noChangeAspect="1"/>
            </p:cNvPicPr>
            <p:nvPr/>
          </p:nvPicPr>
          <p:blipFill>
            <a:blip r:embed="rId2"/>
            <a:stretch>
              <a:fillRect/>
            </a:stretch>
          </p:blipFill>
          <p:spPr>
            <a:xfrm>
              <a:off x="5061579" y="5679125"/>
              <a:ext cx="309442" cy="258820"/>
            </a:xfrm>
            <a:prstGeom prst="rect">
              <a:avLst/>
            </a:prstGeom>
          </p:spPr>
        </p:pic>
        <p:pic>
          <p:nvPicPr>
            <p:cNvPr id="6" name="Picture 5">
              <a:extLst>
                <a:ext uri="{FF2B5EF4-FFF2-40B4-BE49-F238E27FC236}">
                  <a16:creationId xmlns:a16="http://schemas.microsoft.com/office/drawing/2014/main" id="{5980EF95-5B0B-1E62-4045-094BE9B38E1B}"/>
                </a:ext>
              </a:extLst>
            </p:cNvPr>
            <p:cNvPicPr>
              <a:picLocks noChangeAspect="1"/>
            </p:cNvPicPr>
            <p:nvPr/>
          </p:nvPicPr>
          <p:blipFill>
            <a:blip r:embed="rId2"/>
            <a:stretch>
              <a:fillRect/>
            </a:stretch>
          </p:blipFill>
          <p:spPr>
            <a:xfrm>
              <a:off x="5362251" y="5679125"/>
              <a:ext cx="309442" cy="258820"/>
            </a:xfrm>
            <a:prstGeom prst="rect">
              <a:avLst/>
            </a:prstGeom>
          </p:spPr>
        </p:pic>
        <p:pic>
          <p:nvPicPr>
            <p:cNvPr id="7" name="Picture 6">
              <a:extLst>
                <a:ext uri="{FF2B5EF4-FFF2-40B4-BE49-F238E27FC236}">
                  <a16:creationId xmlns:a16="http://schemas.microsoft.com/office/drawing/2014/main" id="{E0FEBFCA-44CC-4DE3-1A7B-3234E0E423CF}"/>
                </a:ext>
              </a:extLst>
            </p:cNvPr>
            <p:cNvPicPr>
              <a:picLocks noChangeAspect="1"/>
            </p:cNvPicPr>
            <p:nvPr/>
          </p:nvPicPr>
          <p:blipFill>
            <a:blip r:embed="rId2"/>
            <a:stretch>
              <a:fillRect/>
            </a:stretch>
          </p:blipFill>
          <p:spPr>
            <a:xfrm rot="19498028">
              <a:off x="5631653" y="5642223"/>
              <a:ext cx="309442" cy="258820"/>
            </a:xfrm>
            <a:prstGeom prst="rect">
              <a:avLst/>
            </a:prstGeom>
          </p:spPr>
        </p:pic>
        <p:pic>
          <p:nvPicPr>
            <p:cNvPr id="8" name="Picture 7">
              <a:extLst>
                <a:ext uri="{FF2B5EF4-FFF2-40B4-BE49-F238E27FC236}">
                  <a16:creationId xmlns:a16="http://schemas.microsoft.com/office/drawing/2014/main" id="{32031EFD-0E87-80AC-9AC2-52501381810A}"/>
                </a:ext>
              </a:extLst>
            </p:cNvPr>
            <p:cNvPicPr>
              <a:picLocks noChangeAspect="1"/>
            </p:cNvPicPr>
            <p:nvPr/>
          </p:nvPicPr>
          <p:blipFill>
            <a:blip r:embed="rId2"/>
            <a:stretch>
              <a:fillRect/>
            </a:stretch>
          </p:blipFill>
          <p:spPr>
            <a:xfrm rot="17945232">
              <a:off x="5809329" y="5450411"/>
              <a:ext cx="341927" cy="234230"/>
            </a:xfrm>
            <a:prstGeom prst="rect">
              <a:avLst/>
            </a:prstGeom>
          </p:spPr>
        </p:pic>
        <p:pic>
          <p:nvPicPr>
            <p:cNvPr id="9" name="Picture 8">
              <a:extLst>
                <a:ext uri="{FF2B5EF4-FFF2-40B4-BE49-F238E27FC236}">
                  <a16:creationId xmlns:a16="http://schemas.microsoft.com/office/drawing/2014/main" id="{933DAAAD-BF6D-994F-040A-514CC047DCE2}"/>
                </a:ext>
              </a:extLst>
            </p:cNvPr>
            <p:cNvPicPr>
              <a:picLocks noChangeAspect="1"/>
            </p:cNvPicPr>
            <p:nvPr/>
          </p:nvPicPr>
          <p:blipFill>
            <a:blip r:embed="rId2"/>
            <a:stretch>
              <a:fillRect/>
            </a:stretch>
          </p:blipFill>
          <p:spPr>
            <a:xfrm rot="16700732">
              <a:off x="5938083" y="5174917"/>
              <a:ext cx="341927" cy="234230"/>
            </a:xfrm>
            <a:prstGeom prst="rect">
              <a:avLst/>
            </a:prstGeom>
          </p:spPr>
        </p:pic>
        <p:pic>
          <p:nvPicPr>
            <p:cNvPr id="10" name="Picture 9">
              <a:extLst>
                <a:ext uri="{FF2B5EF4-FFF2-40B4-BE49-F238E27FC236}">
                  <a16:creationId xmlns:a16="http://schemas.microsoft.com/office/drawing/2014/main" id="{E52CB265-2212-E777-6628-B04D06C6C2EC}"/>
                </a:ext>
              </a:extLst>
            </p:cNvPr>
            <p:cNvPicPr>
              <a:picLocks noChangeAspect="1"/>
            </p:cNvPicPr>
            <p:nvPr/>
          </p:nvPicPr>
          <p:blipFill>
            <a:blip r:embed="rId2"/>
            <a:stretch>
              <a:fillRect/>
            </a:stretch>
          </p:blipFill>
          <p:spPr>
            <a:xfrm rot="16200000">
              <a:off x="5977312" y="4863627"/>
              <a:ext cx="341927" cy="234230"/>
            </a:xfrm>
            <a:prstGeom prst="rect">
              <a:avLst/>
            </a:prstGeom>
          </p:spPr>
        </p:pic>
        <p:pic>
          <p:nvPicPr>
            <p:cNvPr id="11" name="Picture 10">
              <a:extLst>
                <a:ext uri="{FF2B5EF4-FFF2-40B4-BE49-F238E27FC236}">
                  <a16:creationId xmlns:a16="http://schemas.microsoft.com/office/drawing/2014/main" id="{9F03ED0A-FD6A-464F-F652-5BC49813ED16}"/>
                </a:ext>
              </a:extLst>
            </p:cNvPr>
            <p:cNvPicPr>
              <a:picLocks noChangeAspect="1"/>
            </p:cNvPicPr>
            <p:nvPr/>
          </p:nvPicPr>
          <p:blipFill>
            <a:blip r:embed="rId2"/>
            <a:stretch>
              <a:fillRect/>
            </a:stretch>
          </p:blipFill>
          <p:spPr>
            <a:xfrm rot="16200000">
              <a:off x="5986890" y="4521699"/>
              <a:ext cx="341927" cy="234230"/>
            </a:xfrm>
            <a:prstGeom prst="rect">
              <a:avLst/>
            </a:prstGeom>
          </p:spPr>
        </p:pic>
        <p:pic>
          <p:nvPicPr>
            <p:cNvPr id="12" name="Picture 11">
              <a:extLst>
                <a:ext uri="{FF2B5EF4-FFF2-40B4-BE49-F238E27FC236}">
                  <a16:creationId xmlns:a16="http://schemas.microsoft.com/office/drawing/2014/main" id="{BAA52D23-30AB-5543-15D0-4C219E22CA2D}"/>
                </a:ext>
              </a:extLst>
            </p:cNvPr>
            <p:cNvPicPr>
              <a:picLocks noChangeAspect="1"/>
            </p:cNvPicPr>
            <p:nvPr/>
          </p:nvPicPr>
          <p:blipFill>
            <a:blip r:embed="rId2"/>
            <a:stretch>
              <a:fillRect/>
            </a:stretch>
          </p:blipFill>
          <p:spPr>
            <a:xfrm rot="16200000">
              <a:off x="5986891" y="4196704"/>
              <a:ext cx="341927" cy="234230"/>
            </a:xfrm>
            <a:prstGeom prst="rect">
              <a:avLst/>
            </a:prstGeom>
          </p:spPr>
        </p:pic>
        <p:pic>
          <p:nvPicPr>
            <p:cNvPr id="13" name="Picture 12">
              <a:extLst>
                <a:ext uri="{FF2B5EF4-FFF2-40B4-BE49-F238E27FC236}">
                  <a16:creationId xmlns:a16="http://schemas.microsoft.com/office/drawing/2014/main" id="{8AFCFB32-3164-14C0-287A-7C4C72DED17A}"/>
                </a:ext>
              </a:extLst>
            </p:cNvPr>
            <p:cNvPicPr>
              <a:picLocks noChangeAspect="1"/>
            </p:cNvPicPr>
            <p:nvPr/>
          </p:nvPicPr>
          <p:blipFill>
            <a:blip r:embed="rId2"/>
            <a:stretch>
              <a:fillRect/>
            </a:stretch>
          </p:blipFill>
          <p:spPr>
            <a:xfrm rot="16200000">
              <a:off x="5986892" y="3871709"/>
              <a:ext cx="341927" cy="234230"/>
            </a:xfrm>
            <a:prstGeom prst="rect">
              <a:avLst/>
            </a:prstGeom>
          </p:spPr>
        </p:pic>
        <p:pic>
          <p:nvPicPr>
            <p:cNvPr id="14" name="Picture 13">
              <a:extLst>
                <a:ext uri="{FF2B5EF4-FFF2-40B4-BE49-F238E27FC236}">
                  <a16:creationId xmlns:a16="http://schemas.microsoft.com/office/drawing/2014/main" id="{BC509838-C498-07F8-7D9F-AFD815A72F00}"/>
                </a:ext>
              </a:extLst>
            </p:cNvPr>
            <p:cNvPicPr>
              <a:picLocks noChangeAspect="1"/>
            </p:cNvPicPr>
            <p:nvPr/>
          </p:nvPicPr>
          <p:blipFill>
            <a:blip r:embed="rId2"/>
            <a:stretch>
              <a:fillRect/>
            </a:stretch>
          </p:blipFill>
          <p:spPr>
            <a:xfrm rot="17945232">
              <a:off x="6047337" y="3560634"/>
              <a:ext cx="341927" cy="234230"/>
            </a:xfrm>
            <a:prstGeom prst="rect">
              <a:avLst/>
            </a:prstGeom>
          </p:spPr>
        </p:pic>
        <p:pic>
          <p:nvPicPr>
            <p:cNvPr id="15" name="Picture 14">
              <a:extLst>
                <a:ext uri="{FF2B5EF4-FFF2-40B4-BE49-F238E27FC236}">
                  <a16:creationId xmlns:a16="http://schemas.microsoft.com/office/drawing/2014/main" id="{4F990D53-BDFC-AFF1-AF8A-DA48BD68651F}"/>
                </a:ext>
              </a:extLst>
            </p:cNvPr>
            <p:cNvPicPr>
              <a:picLocks noChangeAspect="1"/>
            </p:cNvPicPr>
            <p:nvPr/>
          </p:nvPicPr>
          <p:blipFill>
            <a:blip r:embed="rId2"/>
            <a:stretch>
              <a:fillRect/>
            </a:stretch>
          </p:blipFill>
          <p:spPr>
            <a:xfrm rot="19498028">
              <a:off x="6241140" y="3336025"/>
              <a:ext cx="309442" cy="258820"/>
            </a:xfrm>
            <a:prstGeom prst="rect">
              <a:avLst/>
            </a:prstGeom>
          </p:spPr>
        </p:pic>
        <p:pic>
          <p:nvPicPr>
            <p:cNvPr id="16" name="Picture 15">
              <a:extLst>
                <a:ext uri="{FF2B5EF4-FFF2-40B4-BE49-F238E27FC236}">
                  <a16:creationId xmlns:a16="http://schemas.microsoft.com/office/drawing/2014/main" id="{1A61CA66-713D-4CF3-E9AC-034343F40AE2}"/>
                </a:ext>
              </a:extLst>
            </p:cNvPr>
            <p:cNvPicPr>
              <a:picLocks noChangeAspect="1"/>
            </p:cNvPicPr>
            <p:nvPr/>
          </p:nvPicPr>
          <p:blipFill>
            <a:blip r:embed="rId2"/>
            <a:stretch>
              <a:fillRect/>
            </a:stretch>
          </p:blipFill>
          <p:spPr>
            <a:xfrm>
              <a:off x="6494010" y="3225402"/>
              <a:ext cx="309442" cy="258820"/>
            </a:xfrm>
            <a:prstGeom prst="rect">
              <a:avLst/>
            </a:prstGeom>
          </p:spPr>
        </p:pic>
        <p:pic>
          <p:nvPicPr>
            <p:cNvPr id="17" name="Picture 16">
              <a:extLst>
                <a:ext uri="{FF2B5EF4-FFF2-40B4-BE49-F238E27FC236}">
                  <a16:creationId xmlns:a16="http://schemas.microsoft.com/office/drawing/2014/main" id="{D0F2E7AC-C86D-4C9F-FE26-ADBE2A66B8DA}"/>
                </a:ext>
              </a:extLst>
            </p:cNvPr>
            <p:cNvPicPr>
              <a:picLocks noChangeAspect="1"/>
            </p:cNvPicPr>
            <p:nvPr/>
          </p:nvPicPr>
          <p:blipFill>
            <a:blip r:embed="rId2"/>
            <a:stretch>
              <a:fillRect/>
            </a:stretch>
          </p:blipFill>
          <p:spPr>
            <a:xfrm rot="1678539">
              <a:off x="6769758" y="3293722"/>
              <a:ext cx="309442" cy="258820"/>
            </a:xfrm>
            <a:prstGeom prst="rect">
              <a:avLst/>
            </a:prstGeom>
          </p:spPr>
        </p:pic>
        <p:pic>
          <p:nvPicPr>
            <p:cNvPr id="18" name="Picture 17">
              <a:extLst>
                <a:ext uri="{FF2B5EF4-FFF2-40B4-BE49-F238E27FC236}">
                  <a16:creationId xmlns:a16="http://schemas.microsoft.com/office/drawing/2014/main" id="{99EBE5E1-1AD6-DC17-1B59-622ED049C714}"/>
                </a:ext>
              </a:extLst>
            </p:cNvPr>
            <p:cNvPicPr>
              <a:picLocks noChangeAspect="1"/>
            </p:cNvPicPr>
            <p:nvPr/>
          </p:nvPicPr>
          <p:blipFill>
            <a:blip r:embed="rId2"/>
            <a:stretch>
              <a:fillRect/>
            </a:stretch>
          </p:blipFill>
          <p:spPr>
            <a:xfrm rot="3452069">
              <a:off x="6972870" y="3500316"/>
              <a:ext cx="341927" cy="234230"/>
            </a:xfrm>
            <a:prstGeom prst="rect">
              <a:avLst/>
            </a:prstGeom>
          </p:spPr>
        </p:pic>
        <p:pic>
          <p:nvPicPr>
            <p:cNvPr id="19" name="Picture 18">
              <a:extLst>
                <a:ext uri="{FF2B5EF4-FFF2-40B4-BE49-F238E27FC236}">
                  <a16:creationId xmlns:a16="http://schemas.microsoft.com/office/drawing/2014/main" id="{55B4E37A-AFED-A1F4-E83E-220C575AAEEC}"/>
                </a:ext>
              </a:extLst>
            </p:cNvPr>
            <p:cNvPicPr>
              <a:picLocks noChangeAspect="1"/>
            </p:cNvPicPr>
            <p:nvPr/>
          </p:nvPicPr>
          <p:blipFill>
            <a:blip r:embed="rId2"/>
            <a:stretch>
              <a:fillRect/>
            </a:stretch>
          </p:blipFill>
          <p:spPr>
            <a:xfrm rot="5232873">
              <a:off x="7061487" y="3766810"/>
              <a:ext cx="341927" cy="234230"/>
            </a:xfrm>
            <a:prstGeom prst="rect">
              <a:avLst/>
            </a:prstGeom>
          </p:spPr>
        </p:pic>
        <p:pic>
          <p:nvPicPr>
            <p:cNvPr id="20" name="Picture 19">
              <a:extLst>
                <a:ext uri="{FF2B5EF4-FFF2-40B4-BE49-F238E27FC236}">
                  <a16:creationId xmlns:a16="http://schemas.microsoft.com/office/drawing/2014/main" id="{AB8F7B91-E89E-B718-601F-336F41DC964D}"/>
                </a:ext>
              </a:extLst>
            </p:cNvPr>
            <p:cNvPicPr>
              <a:picLocks noChangeAspect="1"/>
            </p:cNvPicPr>
            <p:nvPr/>
          </p:nvPicPr>
          <p:blipFill>
            <a:blip r:embed="rId2"/>
            <a:stretch>
              <a:fillRect/>
            </a:stretch>
          </p:blipFill>
          <p:spPr>
            <a:xfrm rot="5400000">
              <a:off x="7069591" y="4082462"/>
              <a:ext cx="341927" cy="234230"/>
            </a:xfrm>
            <a:prstGeom prst="rect">
              <a:avLst/>
            </a:prstGeom>
          </p:spPr>
        </p:pic>
        <p:pic>
          <p:nvPicPr>
            <p:cNvPr id="21" name="Picture 20">
              <a:extLst>
                <a:ext uri="{FF2B5EF4-FFF2-40B4-BE49-F238E27FC236}">
                  <a16:creationId xmlns:a16="http://schemas.microsoft.com/office/drawing/2014/main" id="{E74312A0-75DA-3BC6-BF03-3F69A6A46A7E}"/>
                </a:ext>
              </a:extLst>
            </p:cNvPr>
            <p:cNvPicPr>
              <a:picLocks noChangeAspect="1"/>
            </p:cNvPicPr>
            <p:nvPr/>
          </p:nvPicPr>
          <p:blipFill>
            <a:blip r:embed="rId2"/>
            <a:stretch>
              <a:fillRect/>
            </a:stretch>
          </p:blipFill>
          <p:spPr>
            <a:xfrm rot="5400000">
              <a:off x="7069591" y="4418253"/>
              <a:ext cx="341927" cy="234230"/>
            </a:xfrm>
            <a:prstGeom prst="rect">
              <a:avLst/>
            </a:prstGeom>
          </p:spPr>
        </p:pic>
        <p:pic>
          <p:nvPicPr>
            <p:cNvPr id="22" name="Picture 21">
              <a:extLst>
                <a:ext uri="{FF2B5EF4-FFF2-40B4-BE49-F238E27FC236}">
                  <a16:creationId xmlns:a16="http://schemas.microsoft.com/office/drawing/2014/main" id="{95B1B267-A75F-6350-5B4C-B33C36954157}"/>
                </a:ext>
              </a:extLst>
            </p:cNvPr>
            <p:cNvPicPr>
              <a:picLocks noChangeAspect="1"/>
            </p:cNvPicPr>
            <p:nvPr/>
          </p:nvPicPr>
          <p:blipFill>
            <a:blip r:embed="rId2"/>
            <a:stretch>
              <a:fillRect/>
            </a:stretch>
          </p:blipFill>
          <p:spPr>
            <a:xfrm rot="5400000">
              <a:off x="7069591" y="4745548"/>
              <a:ext cx="341927" cy="234230"/>
            </a:xfrm>
            <a:prstGeom prst="rect">
              <a:avLst/>
            </a:prstGeom>
          </p:spPr>
        </p:pic>
        <p:pic>
          <p:nvPicPr>
            <p:cNvPr id="23" name="Picture 22">
              <a:extLst>
                <a:ext uri="{FF2B5EF4-FFF2-40B4-BE49-F238E27FC236}">
                  <a16:creationId xmlns:a16="http://schemas.microsoft.com/office/drawing/2014/main" id="{7B7FB716-89FA-1645-17D1-1220AE07F82F}"/>
                </a:ext>
              </a:extLst>
            </p:cNvPr>
            <p:cNvPicPr>
              <a:picLocks noChangeAspect="1"/>
            </p:cNvPicPr>
            <p:nvPr/>
          </p:nvPicPr>
          <p:blipFill>
            <a:blip r:embed="rId2"/>
            <a:stretch>
              <a:fillRect/>
            </a:stretch>
          </p:blipFill>
          <p:spPr>
            <a:xfrm rot="5400000">
              <a:off x="7060249" y="5067134"/>
              <a:ext cx="341927" cy="234230"/>
            </a:xfrm>
            <a:prstGeom prst="rect">
              <a:avLst/>
            </a:prstGeom>
          </p:spPr>
        </p:pic>
        <p:pic>
          <p:nvPicPr>
            <p:cNvPr id="24" name="Picture 23">
              <a:extLst>
                <a:ext uri="{FF2B5EF4-FFF2-40B4-BE49-F238E27FC236}">
                  <a16:creationId xmlns:a16="http://schemas.microsoft.com/office/drawing/2014/main" id="{34F7DA74-49B3-F651-B6C2-369593BAAA51}"/>
                </a:ext>
              </a:extLst>
            </p:cNvPr>
            <p:cNvPicPr>
              <a:picLocks noChangeAspect="1"/>
            </p:cNvPicPr>
            <p:nvPr/>
          </p:nvPicPr>
          <p:blipFill>
            <a:blip r:embed="rId2"/>
            <a:stretch>
              <a:fillRect/>
            </a:stretch>
          </p:blipFill>
          <p:spPr>
            <a:xfrm rot="3830332">
              <a:off x="7110325" y="5348577"/>
              <a:ext cx="341927" cy="234230"/>
            </a:xfrm>
            <a:prstGeom prst="rect">
              <a:avLst/>
            </a:prstGeom>
          </p:spPr>
        </p:pic>
        <p:pic>
          <p:nvPicPr>
            <p:cNvPr id="25" name="Picture 24">
              <a:extLst>
                <a:ext uri="{FF2B5EF4-FFF2-40B4-BE49-F238E27FC236}">
                  <a16:creationId xmlns:a16="http://schemas.microsoft.com/office/drawing/2014/main" id="{02A2AC27-9676-BC67-0A63-ECAD2CC250BC}"/>
                </a:ext>
              </a:extLst>
            </p:cNvPr>
            <p:cNvPicPr>
              <a:picLocks noChangeAspect="1"/>
            </p:cNvPicPr>
            <p:nvPr/>
          </p:nvPicPr>
          <p:blipFill>
            <a:blip r:embed="rId2"/>
            <a:stretch>
              <a:fillRect/>
            </a:stretch>
          </p:blipFill>
          <p:spPr>
            <a:xfrm rot="2698494">
              <a:off x="7292957" y="5580808"/>
              <a:ext cx="309442" cy="258820"/>
            </a:xfrm>
            <a:prstGeom prst="rect">
              <a:avLst/>
            </a:prstGeom>
          </p:spPr>
        </p:pic>
        <p:pic>
          <p:nvPicPr>
            <p:cNvPr id="26" name="Picture 25">
              <a:extLst>
                <a:ext uri="{FF2B5EF4-FFF2-40B4-BE49-F238E27FC236}">
                  <a16:creationId xmlns:a16="http://schemas.microsoft.com/office/drawing/2014/main" id="{64E4A6FF-5F64-04C2-E73E-CD9254D111FA}"/>
                </a:ext>
              </a:extLst>
            </p:cNvPr>
            <p:cNvPicPr>
              <a:picLocks noChangeAspect="1"/>
            </p:cNvPicPr>
            <p:nvPr/>
          </p:nvPicPr>
          <p:blipFill>
            <a:blip r:embed="rId2"/>
            <a:stretch>
              <a:fillRect/>
            </a:stretch>
          </p:blipFill>
          <p:spPr>
            <a:xfrm>
              <a:off x="7486212" y="5707963"/>
              <a:ext cx="309442" cy="258820"/>
            </a:xfrm>
            <a:prstGeom prst="rect">
              <a:avLst/>
            </a:prstGeom>
          </p:spPr>
        </p:pic>
        <p:pic>
          <p:nvPicPr>
            <p:cNvPr id="27" name="Picture 26">
              <a:extLst>
                <a:ext uri="{FF2B5EF4-FFF2-40B4-BE49-F238E27FC236}">
                  <a16:creationId xmlns:a16="http://schemas.microsoft.com/office/drawing/2014/main" id="{C7C0BE2D-A2B6-FD0C-828E-F8FE4C17C145}"/>
                </a:ext>
              </a:extLst>
            </p:cNvPr>
            <p:cNvPicPr>
              <a:picLocks noChangeAspect="1"/>
            </p:cNvPicPr>
            <p:nvPr/>
          </p:nvPicPr>
          <p:blipFill>
            <a:blip r:embed="rId2"/>
            <a:stretch>
              <a:fillRect/>
            </a:stretch>
          </p:blipFill>
          <p:spPr>
            <a:xfrm>
              <a:off x="7778114" y="5716918"/>
              <a:ext cx="309442" cy="258820"/>
            </a:xfrm>
            <a:prstGeom prst="rect">
              <a:avLst/>
            </a:prstGeom>
          </p:spPr>
        </p:pic>
        <p:pic>
          <p:nvPicPr>
            <p:cNvPr id="28" name="Picture 27">
              <a:extLst>
                <a:ext uri="{FF2B5EF4-FFF2-40B4-BE49-F238E27FC236}">
                  <a16:creationId xmlns:a16="http://schemas.microsoft.com/office/drawing/2014/main" id="{E0D7FEB8-49BF-6815-972D-2C4263B61F00}"/>
                </a:ext>
              </a:extLst>
            </p:cNvPr>
            <p:cNvPicPr>
              <a:picLocks noChangeAspect="1"/>
            </p:cNvPicPr>
            <p:nvPr/>
          </p:nvPicPr>
          <p:blipFill>
            <a:blip r:embed="rId2"/>
            <a:stretch>
              <a:fillRect/>
            </a:stretch>
          </p:blipFill>
          <p:spPr>
            <a:xfrm>
              <a:off x="8087556" y="5710158"/>
              <a:ext cx="309442" cy="258820"/>
            </a:xfrm>
            <a:prstGeom prst="rect">
              <a:avLst/>
            </a:prstGeom>
          </p:spPr>
        </p:pic>
        <p:pic>
          <p:nvPicPr>
            <p:cNvPr id="29" name="Picture 28">
              <a:extLst>
                <a:ext uri="{FF2B5EF4-FFF2-40B4-BE49-F238E27FC236}">
                  <a16:creationId xmlns:a16="http://schemas.microsoft.com/office/drawing/2014/main" id="{08110DEF-AC52-89EB-34D1-32963AC9DB68}"/>
                </a:ext>
              </a:extLst>
            </p:cNvPr>
            <p:cNvPicPr>
              <a:picLocks noChangeAspect="1"/>
            </p:cNvPicPr>
            <p:nvPr/>
          </p:nvPicPr>
          <p:blipFill>
            <a:blip r:embed="rId2"/>
            <a:stretch>
              <a:fillRect/>
            </a:stretch>
          </p:blipFill>
          <p:spPr>
            <a:xfrm>
              <a:off x="4752137" y="5679125"/>
              <a:ext cx="309442" cy="258820"/>
            </a:xfrm>
            <a:prstGeom prst="rect">
              <a:avLst/>
            </a:prstGeom>
          </p:spPr>
        </p:pic>
        <p:sp>
          <p:nvSpPr>
            <p:cNvPr id="30" name="TextBox 29">
              <a:extLst>
                <a:ext uri="{FF2B5EF4-FFF2-40B4-BE49-F238E27FC236}">
                  <a16:creationId xmlns:a16="http://schemas.microsoft.com/office/drawing/2014/main" id="{12C1D282-97BB-03D9-8E71-61F64B27708C}"/>
                </a:ext>
              </a:extLst>
            </p:cNvPr>
            <p:cNvSpPr txBox="1"/>
            <p:nvPr/>
          </p:nvSpPr>
          <p:spPr>
            <a:xfrm>
              <a:off x="7484882" y="5307319"/>
              <a:ext cx="1604105" cy="267738"/>
            </a:xfrm>
            <a:prstGeom prst="rect">
              <a:avLst/>
            </a:prstGeom>
            <a:noFill/>
          </p:spPr>
          <p:txBody>
            <a:bodyPr wrap="none" rtlCol="0">
              <a:spAutoFit/>
            </a:bodyPr>
            <a:lstStyle/>
            <a:p>
              <a:r>
                <a:rPr lang="en-US" dirty="0"/>
                <a:t>Intestinal epithelial cells</a:t>
              </a:r>
            </a:p>
          </p:txBody>
        </p:sp>
      </p:grpSp>
      <p:grpSp>
        <p:nvGrpSpPr>
          <p:cNvPr id="31" name="Group 30">
            <a:extLst>
              <a:ext uri="{FF2B5EF4-FFF2-40B4-BE49-F238E27FC236}">
                <a16:creationId xmlns:a16="http://schemas.microsoft.com/office/drawing/2014/main" id="{8B933C31-6357-4545-9BCD-FD0C48AC364D}"/>
              </a:ext>
            </a:extLst>
          </p:cNvPr>
          <p:cNvGrpSpPr/>
          <p:nvPr/>
        </p:nvGrpSpPr>
        <p:grpSpPr>
          <a:xfrm>
            <a:off x="2881395" y="1990149"/>
            <a:ext cx="2116320" cy="2407055"/>
            <a:chOff x="3911597" y="1810551"/>
            <a:chExt cx="2116320" cy="2407055"/>
          </a:xfrm>
        </p:grpSpPr>
        <p:pic>
          <p:nvPicPr>
            <p:cNvPr id="32" name="Picture 31">
              <a:extLst>
                <a:ext uri="{FF2B5EF4-FFF2-40B4-BE49-F238E27FC236}">
                  <a16:creationId xmlns:a16="http://schemas.microsoft.com/office/drawing/2014/main" id="{47615C17-4D23-D293-AC76-265F81659CE1}"/>
                </a:ext>
              </a:extLst>
            </p:cNvPr>
            <p:cNvPicPr>
              <a:picLocks noChangeAspect="1"/>
            </p:cNvPicPr>
            <p:nvPr/>
          </p:nvPicPr>
          <p:blipFill>
            <a:blip r:embed="rId3"/>
            <a:stretch>
              <a:fillRect/>
            </a:stretch>
          </p:blipFill>
          <p:spPr>
            <a:xfrm>
              <a:off x="3911597" y="1810551"/>
              <a:ext cx="938076" cy="890906"/>
            </a:xfrm>
            <a:prstGeom prst="rect">
              <a:avLst/>
            </a:prstGeom>
          </p:spPr>
        </p:pic>
        <p:cxnSp>
          <p:nvCxnSpPr>
            <p:cNvPr id="33" name="Straight Arrow Connector 32">
              <a:extLst>
                <a:ext uri="{FF2B5EF4-FFF2-40B4-BE49-F238E27FC236}">
                  <a16:creationId xmlns:a16="http://schemas.microsoft.com/office/drawing/2014/main" id="{228AC54A-A59D-A3C4-6A32-0A078E74A12C}"/>
                </a:ext>
              </a:extLst>
            </p:cNvPr>
            <p:cNvCxnSpPr/>
            <p:nvPr/>
          </p:nvCxnSpPr>
          <p:spPr>
            <a:xfrm>
              <a:off x="4671201" y="2696162"/>
              <a:ext cx="1356716" cy="152144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34" name="Straight Arrow Connector 33">
            <a:extLst>
              <a:ext uri="{FF2B5EF4-FFF2-40B4-BE49-F238E27FC236}">
                <a16:creationId xmlns:a16="http://schemas.microsoft.com/office/drawing/2014/main" id="{DD9FC6FE-0D3F-85F2-52B6-9CA844F7C394}"/>
              </a:ext>
            </a:extLst>
          </p:cNvPr>
          <p:cNvCxnSpPr/>
          <p:nvPr/>
        </p:nvCxnSpPr>
        <p:spPr>
          <a:xfrm>
            <a:off x="3872310" y="2422654"/>
            <a:ext cx="72380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2A013112-B094-AB47-6687-B1E2D75DD01F}"/>
              </a:ext>
            </a:extLst>
          </p:cNvPr>
          <p:cNvGrpSpPr/>
          <p:nvPr/>
        </p:nvGrpSpPr>
        <p:grpSpPr>
          <a:xfrm>
            <a:off x="4729763" y="2093621"/>
            <a:ext cx="2293825" cy="1311379"/>
            <a:chOff x="5759965" y="1914023"/>
            <a:chExt cx="2293825" cy="1311379"/>
          </a:xfrm>
        </p:grpSpPr>
        <p:pic>
          <p:nvPicPr>
            <p:cNvPr id="36" name="Picture 35">
              <a:extLst>
                <a:ext uri="{FF2B5EF4-FFF2-40B4-BE49-F238E27FC236}">
                  <a16:creationId xmlns:a16="http://schemas.microsoft.com/office/drawing/2014/main" id="{0BEDEFC4-C4D3-66F8-5AA4-80DA2DD5BFD1}"/>
                </a:ext>
              </a:extLst>
            </p:cNvPr>
            <p:cNvPicPr>
              <a:picLocks noChangeAspect="1"/>
            </p:cNvPicPr>
            <p:nvPr/>
          </p:nvPicPr>
          <p:blipFill>
            <a:blip r:embed="rId4"/>
            <a:stretch>
              <a:fillRect/>
            </a:stretch>
          </p:blipFill>
          <p:spPr>
            <a:xfrm>
              <a:off x="7078962" y="2006932"/>
              <a:ext cx="974828" cy="672078"/>
            </a:xfrm>
            <a:prstGeom prst="rect">
              <a:avLst/>
            </a:prstGeom>
          </p:spPr>
        </p:pic>
        <p:pic>
          <p:nvPicPr>
            <p:cNvPr id="37" name="Picture 36">
              <a:extLst>
                <a:ext uri="{FF2B5EF4-FFF2-40B4-BE49-F238E27FC236}">
                  <a16:creationId xmlns:a16="http://schemas.microsoft.com/office/drawing/2014/main" id="{756D2B31-9D90-D493-55BA-0D3B5CD3BC6A}"/>
                </a:ext>
              </a:extLst>
            </p:cNvPr>
            <p:cNvPicPr>
              <a:picLocks noChangeAspect="1"/>
            </p:cNvPicPr>
            <p:nvPr/>
          </p:nvPicPr>
          <p:blipFill>
            <a:blip r:embed="rId4"/>
            <a:stretch>
              <a:fillRect/>
            </a:stretch>
          </p:blipFill>
          <p:spPr>
            <a:xfrm>
              <a:off x="5759965" y="1914023"/>
              <a:ext cx="974828" cy="672078"/>
            </a:xfrm>
            <a:prstGeom prst="rect">
              <a:avLst/>
            </a:prstGeom>
          </p:spPr>
        </p:pic>
        <p:cxnSp>
          <p:nvCxnSpPr>
            <p:cNvPr id="38" name="Straight Arrow Connector 37">
              <a:extLst>
                <a:ext uri="{FF2B5EF4-FFF2-40B4-BE49-F238E27FC236}">
                  <a16:creationId xmlns:a16="http://schemas.microsoft.com/office/drawing/2014/main" id="{C2845BE4-376F-4165-F2D4-39EE9EDFFC9F}"/>
                </a:ext>
              </a:extLst>
            </p:cNvPr>
            <p:cNvCxnSpPr/>
            <p:nvPr/>
          </p:nvCxnSpPr>
          <p:spPr>
            <a:xfrm>
              <a:off x="6734793" y="2586101"/>
              <a:ext cx="0" cy="6393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13D99DE0-032C-22FD-7958-3B515BE9EC3B}"/>
              </a:ext>
            </a:extLst>
          </p:cNvPr>
          <p:cNvGrpSpPr/>
          <p:nvPr/>
        </p:nvGrpSpPr>
        <p:grpSpPr>
          <a:xfrm>
            <a:off x="5149246" y="4431786"/>
            <a:ext cx="1130300" cy="1109068"/>
            <a:chOff x="6179448" y="4252188"/>
            <a:chExt cx="1130300" cy="1109068"/>
          </a:xfrm>
        </p:grpSpPr>
        <p:pic>
          <p:nvPicPr>
            <p:cNvPr id="40" name="Picture 39">
              <a:extLst>
                <a:ext uri="{FF2B5EF4-FFF2-40B4-BE49-F238E27FC236}">
                  <a16:creationId xmlns:a16="http://schemas.microsoft.com/office/drawing/2014/main" id="{FD6F2D3B-4D5F-A230-BA4B-020FD5D54B7C}"/>
                </a:ext>
              </a:extLst>
            </p:cNvPr>
            <p:cNvPicPr>
              <a:picLocks noChangeAspect="1"/>
            </p:cNvPicPr>
            <p:nvPr/>
          </p:nvPicPr>
          <p:blipFill>
            <a:blip r:embed="rId5"/>
            <a:stretch>
              <a:fillRect/>
            </a:stretch>
          </p:blipFill>
          <p:spPr>
            <a:xfrm>
              <a:off x="6382680" y="4252188"/>
              <a:ext cx="635205" cy="640498"/>
            </a:xfrm>
            <a:prstGeom prst="rect">
              <a:avLst/>
            </a:prstGeom>
          </p:spPr>
        </p:pic>
        <p:pic>
          <p:nvPicPr>
            <p:cNvPr id="41" name="Picture 40">
              <a:extLst>
                <a:ext uri="{FF2B5EF4-FFF2-40B4-BE49-F238E27FC236}">
                  <a16:creationId xmlns:a16="http://schemas.microsoft.com/office/drawing/2014/main" id="{0D626E69-377B-1761-0851-278796B5F108}"/>
                </a:ext>
              </a:extLst>
            </p:cNvPr>
            <p:cNvPicPr>
              <a:picLocks noChangeAspect="1"/>
            </p:cNvPicPr>
            <p:nvPr/>
          </p:nvPicPr>
          <p:blipFill>
            <a:blip r:embed="rId6"/>
            <a:stretch>
              <a:fillRect/>
            </a:stretch>
          </p:blipFill>
          <p:spPr>
            <a:xfrm>
              <a:off x="6179448" y="4942156"/>
              <a:ext cx="1130300" cy="419100"/>
            </a:xfrm>
            <a:prstGeom prst="rect">
              <a:avLst/>
            </a:prstGeom>
          </p:spPr>
        </p:pic>
      </p:grpSp>
      <p:sp>
        <p:nvSpPr>
          <p:cNvPr id="42" name="TextBox 41">
            <a:extLst>
              <a:ext uri="{FF2B5EF4-FFF2-40B4-BE49-F238E27FC236}">
                <a16:creationId xmlns:a16="http://schemas.microsoft.com/office/drawing/2014/main" id="{8D66C1B8-7049-B176-0747-B9A90EE83814}"/>
              </a:ext>
            </a:extLst>
          </p:cNvPr>
          <p:cNvSpPr txBox="1"/>
          <p:nvPr/>
        </p:nvSpPr>
        <p:spPr>
          <a:xfrm>
            <a:off x="2341895" y="3264162"/>
            <a:ext cx="1851789" cy="923330"/>
          </a:xfrm>
          <a:prstGeom prst="rect">
            <a:avLst/>
          </a:prstGeom>
          <a:noFill/>
        </p:spPr>
        <p:txBody>
          <a:bodyPr wrap="none" rtlCol="0">
            <a:spAutoFit/>
          </a:bodyPr>
          <a:lstStyle/>
          <a:p>
            <a:pPr marL="285750" indent="-285750">
              <a:buFont typeface="Arial"/>
              <a:buChar char="•"/>
            </a:pPr>
            <a:r>
              <a:rPr lang="en-US" dirty="0"/>
              <a:t>Shiftwork</a:t>
            </a:r>
          </a:p>
          <a:p>
            <a:pPr marL="285750" indent="-285750">
              <a:buFont typeface="Arial"/>
              <a:buChar char="•"/>
            </a:pPr>
            <a:r>
              <a:rPr lang="en-US" dirty="0"/>
              <a:t>Jetlag</a:t>
            </a:r>
          </a:p>
          <a:p>
            <a:pPr marL="285750" indent="-285750">
              <a:buFont typeface="Arial"/>
              <a:buChar char="•"/>
            </a:pPr>
            <a:r>
              <a:rPr lang="en-US" dirty="0"/>
              <a:t>Mouse models</a:t>
            </a:r>
          </a:p>
        </p:txBody>
      </p:sp>
      <p:sp>
        <p:nvSpPr>
          <p:cNvPr id="43" name="TextBox 42">
            <a:extLst>
              <a:ext uri="{FF2B5EF4-FFF2-40B4-BE49-F238E27FC236}">
                <a16:creationId xmlns:a16="http://schemas.microsoft.com/office/drawing/2014/main" id="{16CECBEE-DCC1-B8A8-E6A7-FAC4E7D03D27}"/>
              </a:ext>
            </a:extLst>
          </p:cNvPr>
          <p:cNvSpPr txBox="1"/>
          <p:nvPr/>
        </p:nvSpPr>
        <p:spPr>
          <a:xfrm>
            <a:off x="6431582" y="3030317"/>
            <a:ext cx="3488603" cy="1477328"/>
          </a:xfrm>
          <a:prstGeom prst="rect">
            <a:avLst/>
          </a:prstGeom>
          <a:noFill/>
        </p:spPr>
        <p:txBody>
          <a:bodyPr wrap="square" rtlCol="0">
            <a:spAutoFit/>
          </a:bodyPr>
          <a:lstStyle/>
          <a:p>
            <a:pPr marL="285750" indent="-285750">
              <a:buFont typeface="Arial"/>
              <a:buChar char="•"/>
            </a:pPr>
            <a:r>
              <a:rPr lang="en-US" dirty="0"/>
              <a:t>Germ-free mice are leaner</a:t>
            </a:r>
          </a:p>
          <a:p>
            <a:pPr marL="285750" indent="-285750">
              <a:buFont typeface="Arial"/>
              <a:buChar char="•"/>
            </a:pPr>
            <a:r>
              <a:rPr lang="en-US" dirty="0"/>
              <a:t>Obese people have different gut </a:t>
            </a:r>
            <a:r>
              <a:rPr lang="en-US" dirty="0" err="1"/>
              <a:t>microbiota</a:t>
            </a:r>
            <a:endParaRPr lang="en-US" dirty="0"/>
          </a:p>
          <a:p>
            <a:pPr marL="285750" indent="-285750">
              <a:buFont typeface="Arial"/>
              <a:buChar char="•"/>
            </a:pPr>
            <a:r>
              <a:rPr lang="en-US" dirty="0"/>
              <a:t>Fecal transplantation transfers the obesity phenotype</a:t>
            </a:r>
          </a:p>
        </p:txBody>
      </p:sp>
      <p:sp>
        <p:nvSpPr>
          <p:cNvPr id="44" name="TextBox 43">
            <a:extLst>
              <a:ext uri="{FF2B5EF4-FFF2-40B4-BE49-F238E27FC236}">
                <a16:creationId xmlns:a16="http://schemas.microsoft.com/office/drawing/2014/main" id="{A8F93D09-17FE-B4B1-146A-280F5A539F7F}"/>
              </a:ext>
            </a:extLst>
          </p:cNvPr>
          <p:cNvSpPr txBox="1"/>
          <p:nvPr/>
        </p:nvSpPr>
        <p:spPr>
          <a:xfrm>
            <a:off x="3099025" y="1343818"/>
            <a:ext cx="5993949" cy="646331"/>
          </a:xfrm>
          <a:prstGeom prst="rect">
            <a:avLst/>
          </a:prstGeom>
          <a:noFill/>
        </p:spPr>
        <p:txBody>
          <a:bodyPr wrap="none" rtlCol="0">
            <a:spAutoFit/>
          </a:bodyPr>
          <a:lstStyle/>
          <a:p>
            <a:pPr marL="285750" indent="-285750">
              <a:buFont typeface="Arial"/>
              <a:buChar char="•"/>
            </a:pPr>
            <a:r>
              <a:rPr lang="en-US" dirty="0"/>
              <a:t>Gut </a:t>
            </a:r>
            <a:r>
              <a:rPr lang="en-US" dirty="0" err="1"/>
              <a:t>microbiota</a:t>
            </a:r>
            <a:r>
              <a:rPr lang="en-US" dirty="0"/>
              <a:t> also shows circadian rhythms in abundance</a:t>
            </a:r>
          </a:p>
          <a:p>
            <a:pPr marL="285750" indent="-285750">
              <a:buFont typeface="Arial"/>
              <a:buChar char="•"/>
            </a:pPr>
            <a:r>
              <a:rPr lang="en-US" dirty="0"/>
              <a:t>Germ-free mice have distinct circadian rhythms</a:t>
            </a:r>
          </a:p>
        </p:txBody>
      </p:sp>
      <p:sp>
        <p:nvSpPr>
          <p:cNvPr id="45" name="Left Arrow 44">
            <a:extLst>
              <a:ext uri="{FF2B5EF4-FFF2-40B4-BE49-F238E27FC236}">
                <a16:creationId xmlns:a16="http://schemas.microsoft.com/office/drawing/2014/main" id="{C34B97D1-274C-C929-B9DC-7AEA2DDB93AC}"/>
              </a:ext>
            </a:extLst>
          </p:cNvPr>
          <p:cNvSpPr/>
          <p:nvPr/>
        </p:nvSpPr>
        <p:spPr>
          <a:xfrm>
            <a:off x="7923158" y="1732566"/>
            <a:ext cx="685710" cy="171722"/>
          </a:xfrm>
          <a:prstGeom prst="lef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7799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0F00-1AB1-5380-B22D-9B0E966B6644}"/>
              </a:ext>
            </a:extLst>
          </p:cNvPr>
          <p:cNvSpPr>
            <a:spLocks noGrp="1"/>
          </p:cNvSpPr>
          <p:nvPr>
            <p:ph type="title"/>
          </p:nvPr>
        </p:nvSpPr>
        <p:spPr/>
        <p:txBody>
          <a:bodyPr>
            <a:normAutofit/>
          </a:bodyPr>
          <a:lstStyle/>
          <a:p>
            <a:r>
              <a:rPr lang="en-US" sz="4000" dirty="0">
                <a:latin typeface="Aharoni" panose="02010803020104030203" pitchFamily="2" charset="-79"/>
                <a:cs typeface="Aharoni" panose="02010803020104030203" pitchFamily="2" charset="-79"/>
              </a:rPr>
              <a:t>Fun Experiments</a:t>
            </a:r>
          </a:p>
        </p:txBody>
      </p:sp>
      <p:sp>
        <p:nvSpPr>
          <p:cNvPr id="3" name="Content Placeholder 2">
            <a:extLst>
              <a:ext uri="{FF2B5EF4-FFF2-40B4-BE49-F238E27FC236}">
                <a16:creationId xmlns:a16="http://schemas.microsoft.com/office/drawing/2014/main" id="{48BF54BF-F170-3D0A-DEA3-0AC55F9F29C2}"/>
              </a:ext>
            </a:extLst>
          </p:cNvPr>
          <p:cNvSpPr>
            <a:spLocks noGrp="1"/>
          </p:cNvSpPr>
          <p:nvPr>
            <p:ph idx="1"/>
          </p:nvPr>
        </p:nvSpPr>
        <p:spPr/>
        <p:txBody>
          <a:bodyPr>
            <a:normAutofit/>
          </a:bodyPr>
          <a:lstStyle/>
          <a:p>
            <a:r>
              <a:rPr lang="en-US" sz="3200" dirty="0"/>
              <a:t>Germ-Glow</a:t>
            </a:r>
          </a:p>
          <a:p>
            <a:r>
              <a:rPr lang="en-US" sz="3200" dirty="0"/>
              <a:t>Observing your microbiota</a:t>
            </a:r>
          </a:p>
          <a:p>
            <a:endParaRPr lang="en-US" sz="3200" dirty="0"/>
          </a:p>
        </p:txBody>
      </p:sp>
    </p:spTree>
    <p:extLst>
      <p:ext uri="{BB962C8B-B14F-4D97-AF65-F5344CB8AC3E}">
        <p14:creationId xmlns:p14="http://schemas.microsoft.com/office/powerpoint/2010/main" val="2543306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329</Words>
  <Application>Microsoft Macintosh PowerPoint</Application>
  <PresentationFormat>Widescreen</PresentationFormat>
  <Paragraphs>35</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TitilliumRegular</vt:lpstr>
      <vt:lpstr>Aharoni</vt:lpstr>
      <vt:lpstr>Arial</vt:lpstr>
      <vt:lpstr>Bodoni MT</vt:lpstr>
      <vt:lpstr>Calibri</vt:lpstr>
      <vt:lpstr>Calibri Light</vt:lpstr>
      <vt:lpstr>Office Theme</vt:lpstr>
      <vt:lpstr>What is a microbe?</vt:lpstr>
      <vt:lpstr>Where do microbes live?</vt:lpstr>
      <vt:lpstr>Exceptions Places You Would Never Expect To Find Bacteria </vt:lpstr>
      <vt:lpstr>PowerPoint Presentation</vt:lpstr>
      <vt:lpstr>PowerPoint Presentation</vt:lpstr>
      <vt:lpstr>Questions:</vt:lpstr>
      <vt:lpstr>An example of the consequence when the homeostasis in the gut is disturbed?</vt:lpstr>
      <vt:lpstr>Crosstalk between the gut microbiota and circadian rhythms in the regulation of metabolism</vt:lpstr>
      <vt:lpstr>Fun Experiments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Junjie Ma</dc:creator>
  <cp:lastModifiedBy>Zheng Kuang</cp:lastModifiedBy>
  <cp:revision>9</cp:revision>
  <dcterms:created xsi:type="dcterms:W3CDTF">2022-10-21T18:16:01Z</dcterms:created>
  <dcterms:modified xsi:type="dcterms:W3CDTF">2022-11-11T03:54:53Z</dcterms:modified>
</cp:coreProperties>
</file>